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m4v" ContentType="video/unknown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4" r:id="rId3"/>
    <p:sldId id="348" r:id="rId4"/>
    <p:sldId id="310" r:id="rId5"/>
    <p:sldId id="331" r:id="rId6"/>
    <p:sldId id="272" r:id="rId7"/>
    <p:sldId id="278" r:id="rId8"/>
    <p:sldId id="311" r:id="rId9"/>
    <p:sldId id="263" r:id="rId10"/>
    <p:sldId id="280" r:id="rId11"/>
    <p:sldId id="333" r:id="rId12"/>
    <p:sldId id="281" r:id="rId13"/>
    <p:sldId id="334" r:id="rId14"/>
    <p:sldId id="283" r:id="rId15"/>
    <p:sldId id="319" r:id="rId16"/>
    <p:sldId id="341" r:id="rId17"/>
    <p:sldId id="339" r:id="rId18"/>
    <p:sldId id="325" r:id="rId19"/>
    <p:sldId id="326" r:id="rId20"/>
    <p:sldId id="327" r:id="rId21"/>
    <p:sldId id="347" r:id="rId22"/>
    <p:sldId id="329" r:id="rId23"/>
    <p:sldId id="338" r:id="rId24"/>
    <p:sldId id="290" r:id="rId25"/>
    <p:sldId id="292" r:id="rId26"/>
    <p:sldId id="330" r:id="rId27"/>
    <p:sldId id="294" r:id="rId28"/>
    <p:sldId id="295" r:id="rId29"/>
    <p:sldId id="296" r:id="rId30"/>
    <p:sldId id="344" r:id="rId31"/>
    <p:sldId id="323" r:id="rId32"/>
    <p:sldId id="309" r:id="rId33"/>
    <p:sldId id="35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34" autoAdjust="0"/>
  </p:normalViewPr>
  <p:slideViewPr>
    <p:cSldViewPr snapToGrid="0" snapToObjects="1">
      <p:cViewPr varScale="1">
        <p:scale>
          <a:sx n="68" d="100"/>
          <a:sy n="68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Recognition Rate</c:v>
                </c:pt>
              </c:strCache>
            </c:strRef>
          </c:tx>
          <c:spPr>
            <a:ln w="34925"/>
          </c:spPr>
          <c:marker>
            <c:symbol val="diamond"/>
            <c:size val="8"/>
          </c:marker>
          <c:cat>
            <c:numRef>
              <c:f>Sheet1!$C$4:$C$8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1.0</c:v>
                </c:pt>
              </c:numCache>
            </c:numRef>
          </c:cat>
          <c:val>
            <c:numRef>
              <c:f>Sheet1!$D$4:$D$8</c:f>
              <c:numCache>
                <c:formatCode>0%</c:formatCode>
                <c:ptCount val="5"/>
                <c:pt idx="0">
                  <c:v>0.66</c:v>
                </c:pt>
                <c:pt idx="1">
                  <c:v>0.75</c:v>
                </c:pt>
                <c:pt idx="2">
                  <c:v>0.8</c:v>
                </c:pt>
                <c:pt idx="3">
                  <c:v>0.83</c:v>
                </c:pt>
                <c:pt idx="4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7785608"/>
        <c:axId val="-2057526392"/>
      </c:lineChart>
      <c:catAx>
        <c:axId val="-2057785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Training Set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057526392"/>
        <c:crosses val="autoZero"/>
        <c:auto val="1"/>
        <c:lblAlgn val="ctr"/>
        <c:lblOffset val="100"/>
        <c:noMultiLvlLbl val="0"/>
      </c:catAx>
      <c:valAx>
        <c:axId val="-2057526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Recognition Rate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057785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B2F3C-AB27-B244-9E79-F2A70C481071}" type="datetimeFigureOut">
              <a:rPr lang="en-US" smtClean="0"/>
              <a:t>13. 9. 11.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6BFB6-64D9-744D-B5CB-6CA4C5990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80E9-2C05-E240-8A63-CEF1CBB891D2}" type="datetimeFigureOut">
              <a:rPr lang="en-US" smtClean="0"/>
              <a:t>13. 9. 11.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6F05-1031-004A-9AEF-2B88F66D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7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3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6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3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2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5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0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3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4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5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6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78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5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2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7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73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8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3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in sum, it is feasible to build mobile spoken natural language systems where</a:t>
            </a:r>
          </a:p>
          <a:p>
            <a:r>
              <a:rPr lang="en-US" baseline="0" dirty="0" smtClean="0"/>
              <a:t>Developers are not experts, applications are independently developed, and all UI processing happens on the phone.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here the key is having fast compact and automatically generated models which are enabled by the exhaustive paraphrasing.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1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6F05-1031-004A-9AEF-2B88F66DE6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953-896A-4741-A9D9-FAE181154742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A7CA-FA8C-DA4C-ABC1-EA3C6747A273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DF0B-8983-D841-9B26-AAB736856FA4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60DD-FDD2-4947-8CC0-384432F311B6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D461-717A-5E45-A64A-6C687A8CB42C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32F1-E3C6-7D4C-B89F-B21884052D02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EF56-CFD6-6D45-911E-03E05E31A3C5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02A0-607A-4D43-B583-3C5F73D4F6A1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9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CC78-CCE0-3A4A-925F-C18C086A9039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8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CB7A-9F0E-9F4E-B8CA-A77D11BC0BA6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364-89FB-2644-86A2-F47E2F538BC4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81FE-CD95-A945-9F6C-D371C14C2179}" type="datetime1">
              <a:rPr lang="ko-KR" altLang="en-US" smtClean="0"/>
              <a:t>13. 9. 11.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C515-C4C6-DA4A-A011-217714BD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3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8.png"/><Relationship Id="rId1" Type="http://schemas.microsoft.com/office/2007/relationships/media" Target="../media/media2.m4v"/><Relationship Id="rId2" Type="http://schemas.openxmlformats.org/officeDocument/2006/relationships/video" Target="../media/media2.m4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microsoft.com/office/2007/relationships/media" Target="../media/media5.wav"/><Relationship Id="rId6" Type="http://schemas.openxmlformats.org/officeDocument/2006/relationships/audio" Target="../media/media5.wav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6.xml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741" y="1784506"/>
            <a:ext cx="9144000" cy="2579077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NLify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400" dirty="0" smtClean="0"/>
              <a:t>Lightweight </a:t>
            </a:r>
            <a:r>
              <a:rPr lang="en-US" sz="3400" dirty="0"/>
              <a:t>Spoken </a:t>
            </a:r>
            <a:r>
              <a:rPr lang="en-US" sz="3400" dirty="0" smtClean="0"/>
              <a:t>Natural Language Interfaces </a:t>
            </a:r>
            <a:br>
              <a:rPr lang="en-US" sz="3400" dirty="0" smtClean="0"/>
            </a:br>
            <a:r>
              <a:rPr lang="en-US" sz="3400" dirty="0" smtClean="0"/>
              <a:t>via Exhaustive </a:t>
            </a:r>
            <a:r>
              <a:rPr lang="en-US" sz="3400" dirty="0"/>
              <a:t>Paraphrasing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741" y="4363583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Seungyeop Han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				U. of Washington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Matthai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Philipose</a:t>
            </a:r>
            <a:r>
              <a:rPr lang="en-US" sz="2800" dirty="0" smtClean="0">
                <a:solidFill>
                  <a:schemeClr val="tx1"/>
                </a:solidFill>
              </a:rPr>
              <a:t>, Yun-Cheng </a:t>
            </a:r>
            <a:r>
              <a:rPr lang="en-US" sz="2800" dirty="0" err="1" smtClean="0">
                <a:solidFill>
                  <a:schemeClr val="tx1"/>
                </a:solidFill>
              </a:rPr>
              <a:t>Ju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Microsoft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6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Spoken </a:t>
            </a:r>
            <a:r>
              <a:rPr lang="en-US" dirty="0" err="1" smtClean="0"/>
              <a:t>Keyphrase</a:t>
            </a:r>
            <a:r>
              <a:rPr lang="en-US" dirty="0" smtClean="0"/>
              <a:t> UIs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792875"/>
            <a:ext cx="8229600" cy="3279745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CommandPrefix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&gt;Magic Memo&lt;/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CommandPrefix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&gt; 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Command Name="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newMemo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"&gt; </a:t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ListenFor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&gt;Enter [a] [new] memo&lt;/</a:t>
            </a:r>
            <a:r>
              <a:rPr lang="en-US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ListenFor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&lt;</a:t>
            </a:r>
            <a:r>
              <a:rPr lang="en-US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ListenFor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&gt;Make [a] [new] memo&lt;/</a:t>
            </a:r>
            <a:r>
              <a:rPr lang="en-US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ListenFor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&lt;</a:t>
            </a:r>
            <a:r>
              <a:rPr lang="en-US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ListenFor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&gt;Start [a] [new] memo&lt;/</a:t>
            </a:r>
            <a:r>
              <a:rPr lang="en-US" sz="2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ListenFor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&lt;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Feedback&gt;Entering a new memo&lt;/Feedback&gt;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Navigate 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Target=“/</a:t>
            </a:r>
            <a:r>
              <a:rPr lang="en-US" sz="20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Newmemo.xaml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”&gt;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 smtClean="0"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Command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257" y="5515329"/>
            <a:ext cx="8567271" cy="148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does natural language differ from </a:t>
            </a:r>
            <a:r>
              <a:rPr lang="en-US" sz="2400" dirty="0" err="1" smtClean="0">
                <a:solidFill>
                  <a:srgbClr val="FF0000"/>
                </a:solidFill>
              </a:rPr>
              <a:t>keyphrases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 1: Local Variation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/>
              </a:rPr>
              <a:t>Missing words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Repeated words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Re-arranged words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New combinations of phrases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2109" y="3430463"/>
            <a:ext cx="36146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When is the next meeting?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3620" y="2149058"/>
            <a:ext cx="23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is next meeting?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620" y="3327171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is the next.. next meeting?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3620" y="4466381"/>
            <a:ext cx="270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next meeting is?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3620" y="5572165"/>
            <a:ext cx="313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time is the next meeting?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 2: Paraphrases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2516" y="1715222"/>
            <a:ext cx="8365489" cy="4248443"/>
            <a:chOff x="382516" y="1045180"/>
            <a:chExt cx="8365489" cy="4248443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18404" y="1080015"/>
              <a:ext cx="3413844" cy="4091212"/>
            </a:xfrm>
            <a:prstGeom prst="rect">
              <a:avLst/>
            </a:prstGeom>
          </p:spPr>
          <p:txBody>
            <a:bodyPr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show me the current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what is the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what is the current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may </a:t>
              </a:r>
              <a:r>
                <a:rPr lang="en-US" dirty="0" err="1" smtClean="0"/>
                <a:t>i</a:t>
              </a:r>
              <a:r>
                <a:rPr lang="en-US" dirty="0" smtClean="0"/>
                <a:t> know the time please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give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show me the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show me the clock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tell me what time it is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what is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current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tell what time it is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list the time</a:t>
              </a:r>
            </a:p>
            <a:p>
              <a:pPr marL="0" indent="0">
                <a:buFont typeface="Arial"/>
                <a:buNone/>
              </a:pPr>
              <a:r>
                <a:rPr lang="en-US" dirty="0" smtClean="0"/>
                <a:t>what time</a:t>
              </a:r>
              <a:endParaRPr lang="en-US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512646" y="1080015"/>
              <a:ext cx="3116916" cy="39688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time it is now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show current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time please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show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is the time now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current time please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say the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find the current time please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time is it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is current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time is it tell 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time current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what's the time</a:t>
              </a:r>
            </a:p>
            <a:p>
              <a:pPr marL="0" indent="0">
                <a:buNone/>
              </a:pPr>
              <a:r>
                <a:rPr lang="en-US" dirty="0"/>
                <a:t>tell current time</a:t>
              </a:r>
              <a:endParaRPr lang="en-US" dirty="0" smtClean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209960" y="1080015"/>
              <a:ext cx="2538045" cy="42136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time is it now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 time is it currently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check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the time now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tell me the current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what's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time now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tell me the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can you please tell me what time it is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tell me current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give me the time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time please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show me the time now</a:t>
              </a:r>
            </a:p>
            <a:p>
              <a:pPr marL="0" indent="0">
                <a:buFont typeface="Arial" pitchFamily="34" charset="0"/>
                <a:buNone/>
              </a:pPr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82516" y="1045180"/>
              <a:ext cx="8365489" cy="406485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5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8" y="1875516"/>
            <a:ext cx="833866" cy="8338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SNL Systems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Ubicomp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148" y="1709383"/>
            <a:ext cx="2293052" cy="1125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Speech Recognition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2762" y="1709383"/>
            <a:ext cx="1865004" cy="1125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Language</a:t>
            </a:r>
          </a:p>
          <a:p>
            <a:pPr algn="ctr"/>
            <a:r>
              <a:rPr lang="en-US" sz="2400" dirty="0" smtClean="0"/>
              <a:t>Processing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>
          <a:xfrm>
            <a:off x="3124200" y="2272008"/>
            <a:ext cx="19285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6917766" y="2272008"/>
            <a:ext cx="6723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66213" y="2011293"/>
            <a:ext cx="161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whattime</a:t>
            </a:r>
            <a:r>
              <a:rPr lang="en-US" sz="2400" dirty="0" smtClean="0"/>
              <a:t>()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69735" y="1875516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“what time is it?”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2833" y="4592844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57200" y="4733034"/>
            <a:ext cx="8116559" cy="1623316"/>
            <a:chOff x="457200" y="4733034"/>
            <a:chExt cx="8116559" cy="1623316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4733034"/>
              <a:ext cx="2995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Few rules, lots of data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2833" y="5156022"/>
              <a:ext cx="352873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Use statistical </a:t>
              </a:r>
              <a:r>
                <a:rPr lang="en-US" sz="2400" dirty="0"/>
                <a:t>l</a:t>
              </a:r>
              <a:r>
                <a:rPr lang="en-US" sz="2400" dirty="0" smtClean="0"/>
                <a:t>anguage models that </a:t>
              </a:r>
              <a:r>
                <a:rPr lang="en-US" sz="2400" dirty="0" smtClean="0">
                  <a:solidFill>
                    <a:srgbClr val="FF0000"/>
                  </a:solidFill>
                </a:rPr>
                <a:t>require little anticipation of local noise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8371" y="5156022"/>
              <a:ext cx="407538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Use data-driven models that </a:t>
              </a:r>
              <a:r>
                <a:rPr lang="en-US" sz="2400" dirty="0" smtClean="0">
                  <a:solidFill>
                    <a:srgbClr val="FF0000"/>
                  </a:solidFill>
                </a:rPr>
                <a:t>require little domain knowledge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2833" y="3479735"/>
            <a:ext cx="355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Encode local variation in grammar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8371" y="3486154"/>
            <a:ext cx="418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Encode domain knowledge on paraphrases in models e.g. CRFs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590" y="3080152"/>
            <a:ext cx="311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Lots of rules, little 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935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Exhaustive </a:t>
            </a:r>
            <a:r>
              <a:rPr lang="en-US" sz="3600" dirty="0" smtClean="0"/>
              <a:t>Paraphrasing by </a:t>
            </a:r>
            <a:br>
              <a:rPr lang="en-US" sz="3600" dirty="0" smtClean="0"/>
            </a:br>
            <a:r>
              <a:rPr lang="en-US" sz="3600" dirty="0" smtClean="0"/>
              <a:t>Automated Crowdsourcing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2763" y="3446573"/>
            <a:ext cx="2946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Examples from developers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0729" y="1357487"/>
            <a:ext cx="452055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Handler: </a:t>
            </a:r>
            <a:r>
              <a:rPr lang="en-US" dirty="0" err="1" smtClean="0">
                <a:solidFill>
                  <a:srgbClr val="0000FF"/>
                </a:solidFill>
              </a:rPr>
              <a:t>whattime</a:t>
            </a:r>
            <a:r>
              <a:rPr lang="en-US" dirty="0" smtClean="0">
                <a:solidFill>
                  <a:srgbClr val="0000FF"/>
                </a:solidFill>
              </a:rPr>
              <a:t>()</a:t>
            </a:r>
          </a:p>
          <a:p>
            <a:r>
              <a:rPr lang="en-US" dirty="0" smtClean="0"/>
              <a:t>Description: When you want to know the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time is it now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What’s the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Tell me the time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0729" y="3441680"/>
            <a:ext cx="4520551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Handler: </a:t>
            </a:r>
            <a:r>
              <a:rPr lang="en-US" dirty="0" err="1" smtClean="0">
                <a:solidFill>
                  <a:srgbClr val="0000FF"/>
                </a:solidFill>
              </a:rPr>
              <a:t>whattime</a:t>
            </a:r>
            <a:r>
              <a:rPr lang="en-US" dirty="0" smtClean="0">
                <a:solidFill>
                  <a:srgbClr val="0000FF"/>
                </a:solidFill>
              </a:rPr>
              <a:t>()</a:t>
            </a:r>
          </a:p>
          <a:p>
            <a:r>
              <a:rPr lang="en-US" dirty="0" smtClean="0"/>
              <a:t>Description: When you want to know the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time is it now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What’s the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Tell me the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Find the current time please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now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Give me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281170" y="1293288"/>
            <a:ext cx="4862830" cy="4781809"/>
            <a:chOff x="4281170" y="1293288"/>
            <a:chExt cx="4862830" cy="4781809"/>
          </a:xfrm>
        </p:grpSpPr>
        <p:grpSp>
          <p:nvGrpSpPr>
            <p:cNvPr id="11" name="Group 10"/>
            <p:cNvGrpSpPr/>
            <p:nvPr/>
          </p:nvGrpSpPr>
          <p:grpSpPr>
            <a:xfrm>
              <a:off x="4281170" y="1293288"/>
              <a:ext cx="4814346" cy="4346238"/>
              <a:chOff x="3885340" y="1293288"/>
              <a:chExt cx="5210176" cy="45720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323491" y="1293288"/>
                <a:ext cx="4772025" cy="4572000"/>
                <a:chOff x="304800" y="1600200"/>
                <a:chExt cx="4772025" cy="45720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1600200"/>
                  <a:ext cx="4772025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211221" y="3341250"/>
                  <a:ext cx="1141579" cy="25189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en-US" sz="14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following task,</a:t>
                  </a:r>
                  <a:endParaRPr lang="en-US" sz="1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067002" y="3930987"/>
                  <a:ext cx="15851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description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067002" y="4373380"/>
                  <a:ext cx="12498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example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67002" y="2893367"/>
                  <a:ext cx="14234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directions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" name="Right Arrow 9"/>
              <p:cNvSpPr/>
              <p:nvPr/>
            </p:nvSpPr>
            <p:spPr>
              <a:xfrm>
                <a:off x="3885340" y="2803505"/>
                <a:ext cx="801077" cy="461665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798289" y="5674987"/>
              <a:ext cx="434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Automatically generated crowdsourcing </a:t>
              </a:r>
              <a:endParaRPr lang="en-US" sz="2000" dirty="0"/>
            </a:p>
          </p:txBody>
        </p:sp>
      </p:grpSp>
      <p:sp>
        <p:nvSpPr>
          <p:cNvPr id="22" name="Right Arrow 21"/>
          <p:cNvSpPr/>
          <p:nvPr/>
        </p:nvSpPr>
        <p:spPr>
          <a:xfrm rot="10800000">
            <a:off x="4281171" y="4587833"/>
            <a:ext cx="740217" cy="43886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77" y="4267200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10157" y="4343400"/>
            <a:ext cx="207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</a:t>
            </a:r>
            <a:r>
              <a:rPr lang="en-US" sz="2400" dirty="0" smtClean="0"/>
              <a:t>nstall time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9811" y="1438426"/>
            <a:ext cx="204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 Examples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904046" y="3775210"/>
            <a:ext cx="127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d</a:t>
            </a:r>
            <a:r>
              <a:rPr lang="en-US" sz="2400" dirty="0" err="1" smtClean="0"/>
              <a:t>ev</a:t>
            </a:r>
            <a:r>
              <a:rPr lang="en-US" sz="2400" dirty="0" smtClean="0"/>
              <a:t> time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48028" y="5206560"/>
            <a:ext cx="6715222" cy="1575240"/>
            <a:chOff x="1048028" y="5206560"/>
            <a:chExt cx="6715222" cy="1575240"/>
          </a:xfrm>
        </p:grpSpPr>
        <p:pic>
          <p:nvPicPr>
            <p:cNvPr id="4" name="Picture 2" descr="http://www.icsi.berkeley.edu/Speech/mr/images/headset_waveform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28" y="5742063"/>
              <a:ext cx="1138256" cy="86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66351" y="5950803"/>
              <a:ext cx="100931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“Tell me when it’s @T=20 min …”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860700" y="6171212"/>
              <a:ext cx="8354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12736" y="6169464"/>
              <a:ext cx="9629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740463" y="5857097"/>
              <a:ext cx="1025887" cy="655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SAPI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1488" y="5867400"/>
              <a:ext cx="1025887" cy="655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TFIDF + NN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2" idx="2"/>
              <a:endCxn id="27" idx="0"/>
            </p:cNvCxnSpPr>
            <p:nvPr/>
          </p:nvCxnSpPr>
          <p:spPr>
            <a:xfrm flipH="1">
              <a:off x="3253407" y="5206560"/>
              <a:ext cx="1369" cy="650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293063" y="5451343"/>
              <a:ext cx="1369" cy="4057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807375" y="6169464"/>
              <a:ext cx="1682047" cy="17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82213" y="6252186"/>
              <a:ext cx="1781037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NLNotifyEvent</a:t>
              </a:r>
              <a:r>
                <a:rPr lang="en-US" sz="1600" dirty="0" smtClean="0"/>
                <a:t> e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14600" y="5714999"/>
              <a:ext cx="3445757" cy="990601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23020" y="5462016"/>
              <a:ext cx="11999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nlwidget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Compiling SNL Models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40464" y="953955"/>
            <a:ext cx="3047999" cy="1050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.What is the date @d</a:t>
            </a:r>
            <a:endParaRPr lang="en-US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.Tell me the date @d</a:t>
            </a:r>
            <a:endParaRPr lang="en-US" sz="14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6912" y="1961988"/>
            <a:ext cx="138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 amplify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4717" y="2514600"/>
            <a:ext cx="3047999" cy="1343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.What is the date @d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.Tell me the date @d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What date is it @d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.Give me the date @d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.@d is what date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…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69556" y="2083289"/>
            <a:ext cx="189813" cy="3048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6305210" y="1495685"/>
            <a:ext cx="3488981" cy="143952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Internet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crowdsourcing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service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36" idx="2"/>
          </p:cNvCxnSpPr>
          <p:nvPr/>
        </p:nvCxnSpPr>
        <p:spPr>
          <a:xfrm flipH="1">
            <a:off x="4409266" y="2215449"/>
            <a:ext cx="1906766" cy="2458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1581" y="3348335"/>
            <a:ext cx="264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Amplified Examples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59601" y="3866507"/>
            <a:ext cx="5755565" cy="1584838"/>
            <a:chOff x="259601" y="3866507"/>
            <a:chExt cx="5755565" cy="1584838"/>
          </a:xfrm>
        </p:grpSpPr>
        <p:sp>
          <p:nvSpPr>
            <p:cNvPr id="37" name="TextBox 36"/>
            <p:cNvSpPr txBox="1"/>
            <p:nvPr/>
          </p:nvSpPr>
          <p:spPr>
            <a:xfrm>
              <a:off x="2335736" y="4143044"/>
              <a:ext cx="3679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compile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49717" y="4528651"/>
              <a:ext cx="1295400" cy="9226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Nearest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neighbormodel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186233" y="3866507"/>
              <a:ext cx="189813" cy="646846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43200" y="3881805"/>
              <a:ext cx="1023151" cy="1324755"/>
              <a:chOff x="1508108" y="3881805"/>
              <a:chExt cx="1023151" cy="132475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08108" y="4551421"/>
                <a:ext cx="1023151" cy="6551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SLM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1924776" y="3881805"/>
                <a:ext cx="189813" cy="631548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59601" y="4838073"/>
              <a:ext cx="2388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Statistical Models</a:t>
              </a:r>
              <a:endParaRPr lang="en-US" sz="2400" dirty="0"/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0" y="5527810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32834" y="5486400"/>
            <a:ext cx="134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run time</a:t>
            </a:r>
            <a:endParaRPr lang="en-US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066" y="845034"/>
            <a:ext cx="2207311" cy="874787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3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273" y="2884590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0053" y="3298501"/>
            <a:ext cx="207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</a:t>
            </a:r>
            <a:r>
              <a:rPr lang="en-US" sz="2400" dirty="0" smtClean="0"/>
              <a:t>nstall time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933942" y="2469394"/>
            <a:ext cx="127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d</a:t>
            </a:r>
            <a:r>
              <a:rPr lang="en-US" sz="2400" dirty="0" err="1" smtClean="0"/>
              <a:t>ev</a:t>
            </a:r>
            <a:r>
              <a:rPr lang="en-US" sz="2400" dirty="0" smtClean="0"/>
              <a:t> time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77924" y="3794954"/>
            <a:ext cx="6715222" cy="1319784"/>
            <a:chOff x="1048028" y="5462016"/>
            <a:chExt cx="6715222" cy="1319784"/>
          </a:xfrm>
        </p:grpSpPr>
        <p:pic>
          <p:nvPicPr>
            <p:cNvPr id="4" name="Picture 2" descr="http://www.icsi.berkeley.edu/Speech/mr/images/headset_waveform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28" y="5742063"/>
              <a:ext cx="1138256" cy="86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66351" y="5950803"/>
              <a:ext cx="100931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“Tell me when it’s @T=20 min …”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860700" y="6171212"/>
              <a:ext cx="8354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12736" y="6169464"/>
              <a:ext cx="9629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740463" y="5857097"/>
              <a:ext cx="1025887" cy="655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SAPI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81488" y="5867400"/>
              <a:ext cx="1025887" cy="655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TFIDF + NN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2" idx="2"/>
              <a:endCxn id="27" idx="0"/>
            </p:cNvCxnSpPr>
            <p:nvPr/>
          </p:nvCxnSpPr>
          <p:spPr>
            <a:xfrm flipH="1">
              <a:off x="3253407" y="5471851"/>
              <a:ext cx="1369" cy="3852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9" idx="2"/>
            </p:cNvCxnSpPr>
            <p:nvPr/>
          </p:nvCxnSpPr>
          <p:spPr>
            <a:xfrm flipH="1">
              <a:off x="5293064" y="5475453"/>
              <a:ext cx="306217" cy="4298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807375" y="6169464"/>
              <a:ext cx="1682047" cy="17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82213" y="6252186"/>
              <a:ext cx="1781037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NLNotifyEvent</a:t>
              </a:r>
              <a:r>
                <a:rPr lang="en-US" sz="1600" dirty="0" smtClean="0"/>
                <a:t> e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14600" y="5714999"/>
              <a:ext cx="3445757" cy="990601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23020" y="5462016"/>
              <a:ext cx="11999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nlwidget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SNL Models for Multiple Apps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01273" y="1165249"/>
            <a:ext cx="138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Amplified </a:t>
            </a:r>
            <a:endParaRPr lang="en-US" sz="2400" dirty="0"/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982402" y="2700227"/>
            <a:ext cx="11875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compile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258" y="3092930"/>
            <a:ext cx="1907837" cy="715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Nearest neighbor model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3096" y="3149650"/>
            <a:ext cx="1023151" cy="6551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SLM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476" y="3011260"/>
            <a:ext cx="1388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Statistical </a:t>
            </a:r>
          </a:p>
          <a:p>
            <a:r>
              <a:rPr lang="en-US" sz="2400" dirty="0" smtClean="0"/>
              <a:t>Models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9896" y="3882279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62730" y="4346546"/>
            <a:ext cx="134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run time</a:t>
            </a:r>
            <a:endParaRPr lang="en-US" sz="24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54096" y="6336381"/>
            <a:ext cx="2895600" cy="365125"/>
          </a:xfrm>
        </p:spPr>
        <p:txBody>
          <a:bodyPr/>
          <a:lstStyle/>
          <a:p>
            <a:r>
              <a:rPr lang="en-US" dirty="0" err="1" smtClean="0"/>
              <a:t>Ubicomp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xfrm>
            <a:off x="6583096" y="6336381"/>
            <a:ext cx="2133600" cy="365125"/>
          </a:xfrm>
        </p:spPr>
        <p:txBody>
          <a:bodyPr/>
          <a:lstStyle/>
          <a:p>
            <a:fld id="{A538C515-C4C6-DA4A-A011-217714BDFCB0}" type="slidenum">
              <a:rPr lang="en-US" smtClean="0"/>
              <a:t>16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101531" y="1317649"/>
            <a:ext cx="2380223" cy="1343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.What is the date @d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.Tell me the date @d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What date is it @d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.Give me the date @d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.@d is what date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…</a:t>
            </a:r>
            <a:endParaRPr 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180" y="932687"/>
            <a:ext cx="141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0" idx="2"/>
            <a:endCxn id="22" idx="0"/>
          </p:cNvCxnSpPr>
          <p:nvPr/>
        </p:nvCxnSpPr>
        <p:spPr>
          <a:xfrm flipH="1">
            <a:off x="3284672" y="2660835"/>
            <a:ext cx="6971" cy="488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2"/>
            <a:endCxn id="19" idx="0"/>
          </p:cNvCxnSpPr>
          <p:nvPr/>
        </p:nvCxnSpPr>
        <p:spPr>
          <a:xfrm>
            <a:off x="3291643" y="2660835"/>
            <a:ext cx="2337534" cy="432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243" y="5240321"/>
            <a:ext cx="858978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Apps developed separately =&gt; “late assembly” of models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Limited time for learning at install time =&gt; simple (e.g., NN) models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Users no longer say anything but what they have installed =&gt; “natural language shortcut” mental model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284672" y="932687"/>
            <a:ext cx="3775164" cy="2216963"/>
            <a:chOff x="3284672" y="932687"/>
            <a:chExt cx="3775164" cy="2216963"/>
          </a:xfrm>
        </p:grpSpPr>
        <p:grpSp>
          <p:nvGrpSpPr>
            <p:cNvPr id="23" name="Group 22"/>
            <p:cNvGrpSpPr/>
            <p:nvPr/>
          </p:nvGrpSpPr>
          <p:grpSpPr>
            <a:xfrm>
              <a:off x="4679613" y="932687"/>
              <a:ext cx="2380223" cy="1728148"/>
              <a:chOff x="4679613" y="932687"/>
              <a:chExt cx="2380223" cy="172814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9613" y="1317649"/>
                <a:ext cx="2380223" cy="13431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latin typeface="Consolas" pitchFamily="49" charset="0"/>
                    <a:cs typeface="Consolas" pitchFamily="49" charset="0"/>
                  </a:rPr>
                  <a:t>.How much is @com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Consolas" pitchFamily="49" charset="0"/>
                    <a:cs typeface="Consolas" pitchFamily="49" charset="0"/>
                  </a:rPr>
                  <a:t>.Get me quote for @com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Consolas" pitchFamily="49" charset="0"/>
                    <a:cs typeface="Consolas" pitchFamily="49" charset="0"/>
                  </a:rPr>
                  <a:t>.What’s the price for @com</a:t>
                </a:r>
                <a:endParaRPr lang="en-US" sz="14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  <a:latin typeface="Consolas" pitchFamily="49" charset="0"/>
                    <a:cs typeface="Consolas" pitchFamily="49" charset="0"/>
                  </a:rPr>
                  <a:t>…</a:t>
                </a:r>
                <a:endParaRPr lang="en-US" sz="14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09509" y="932687"/>
                <a:ext cx="1415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Application 2</a:t>
                </a:r>
                <a:endParaRPr lang="en-US" dirty="0"/>
              </a:p>
            </p:txBody>
          </p:sp>
        </p:grpSp>
        <p:cxnSp>
          <p:nvCxnSpPr>
            <p:cNvPr id="50" name="Straight Arrow Connector 49"/>
            <p:cNvCxnSpPr>
              <a:stCxn id="15" idx="2"/>
              <a:endCxn id="22" idx="0"/>
            </p:cNvCxnSpPr>
            <p:nvPr/>
          </p:nvCxnSpPr>
          <p:spPr>
            <a:xfrm flipH="1">
              <a:off x="3284672" y="2660835"/>
              <a:ext cx="2585053" cy="4888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5" idx="2"/>
              <a:endCxn id="19" idx="0"/>
            </p:cNvCxnSpPr>
            <p:nvPr/>
          </p:nvCxnSpPr>
          <p:spPr>
            <a:xfrm flipH="1">
              <a:off x="5629177" y="2660835"/>
              <a:ext cx="240548" cy="4320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84672" y="948317"/>
            <a:ext cx="5682353" cy="2201333"/>
            <a:chOff x="3284672" y="948317"/>
            <a:chExt cx="5682353" cy="2201333"/>
          </a:xfrm>
        </p:grpSpPr>
        <p:sp>
          <p:nvSpPr>
            <p:cNvPr id="2" name="TextBox 1"/>
            <p:cNvSpPr txBox="1"/>
            <p:nvPr/>
          </p:nvSpPr>
          <p:spPr>
            <a:xfrm>
              <a:off x="7140053" y="2029033"/>
              <a:ext cx="39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19318" y="948317"/>
              <a:ext cx="1447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 N</a:t>
              </a:r>
              <a:endParaRPr lang="en-US" dirty="0"/>
            </a:p>
          </p:txBody>
        </p:sp>
        <p:cxnSp>
          <p:nvCxnSpPr>
            <p:cNvPr id="56" name="Straight Arrow Connector 55"/>
            <p:cNvCxnSpPr>
              <a:endCxn id="22" idx="0"/>
            </p:cNvCxnSpPr>
            <p:nvPr/>
          </p:nvCxnSpPr>
          <p:spPr>
            <a:xfrm flipH="1">
              <a:off x="3284672" y="2660835"/>
              <a:ext cx="4578058" cy="4888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5629177" y="2660835"/>
              <a:ext cx="2163969" cy="3838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7787302" y="2062530"/>
              <a:ext cx="753117" cy="5340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31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/ Goal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Design</a:t>
            </a:r>
          </a:p>
          <a:p>
            <a:r>
              <a:rPr lang="en-US" dirty="0" smtClean="0"/>
              <a:t>Demo: SNL interfaces in 4 easy steps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0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18</a:t>
            </a:fld>
            <a:endParaRPr lang="en-US"/>
          </a:p>
        </p:txBody>
      </p:sp>
      <p:pic>
        <p:nvPicPr>
          <p:cNvPr id="8" name="video1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380" y="1239387"/>
            <a:ext cx="7837573" cy="5878696"/>
          </a:xfrm>
        </p:spPr>
      </p:pic>
      <p:sp>
        <p:nvSpPr>
          <p:cNvPr id="9" name="Rectangle 8"/>
          <p:cNvSpPr/>
          <p:nvPr/>
        </p:nvSpPr>
        <p:spPr>
          <a:xfrm>
            <a:off x="457200" y="1116864"/>
            <a:ext cx="8019313" cy="45898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0380" y="6735594"/>
            <a:ext cx="8019313" cy="45898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Add </a:t>
            </a:r>
            <a:r>
              <a:rPr lang="en-US" dirty="0" err="1" smtClean="0"/>
              <a:t>NLify</a:t>
            </a:r>
            <a:r>
              <a:rPr lang="en-US" dirty="0" smtClean="0"/>
              <a:t> 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7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Providing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7" descr="example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r="23407" b="11742"/>
          <a:stretch/>
        </p:blipFill>
        <p:spPr>
          <a:xfrm>
            <a:off x="1428319" y="1600200"/>
            <a:ext cx="6303337" cy="4525963"/>
          </a:xfrm>
        </p:spPr>
      </p:pic>
      <p:pic>
        <p:nvPicPr>
          <p:cNvPr id="6" name="Content Placeholder 7" descr="exampl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9" t="21726" r="56084" b="75117"/>
          <a:stretch/>
        </p:blipFill>
        <p:spPr>
          <a:xfrm>
            <a:off x="2371790" y="1600200"/>
            <a:ext cx="3984169" cy="524187"/>
          </a:xfrm>
          <a:prstGeom prst="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examples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3" r="23387" b="6594"/>
          <a:stretch/>
        </p:blipFill>
        <p:spPr>
          <a:xfrm>
            <a:off x="1428319" y="1618875"/>
            <a:ext cx="6204172" cy="47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3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Speech-Based UIs are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Ubicomp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874" y="2340602"/>
            <a:ext cx="1908260" cy="2867321"/>
            <a:chOff x="762874" y="2340602"/>
            <a:chExt cx="1908260" cy="2867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874" y="2340602"/>
              <a:ext cx="1908260" cy="144229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85542" y="4382954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Today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5542" y="483859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Siri</a:t>
              </a:r>
              <a:r>
                <a:rPr lang="en-US" dirty="0" smtClean="0"/>
                <a:t>, …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71134" y="2193870"/>
            <a:ext cx="3120747" cy="3020081"/>
            <a:chOff x="2671134" y="2193870"/>
            <a:chExt cx="3120747" cy="30200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1134" y="2193870"/>
              <a:ext cx="3120747" cy="17554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61212" y="4382954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Today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64024" y="4844619"/>
              <a:ext cx="1358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Hey Glass, …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39410" y="2188013"/>
            <a:ext cx="3057780" cy="3019910"/>
            <a:chOff x="5939410" y="2188013"/>
            <a:chExt cx="3057780" cy="30199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9410" y="2188013"/>
              <a:ext cx="3057780" cy="219494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01534" y="4382954"/>
              <a:ext cx="1531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Tomorrow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1534" y="4838591"/>
              <a:ext cx="1913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Hey </a:t>
              </a:r>
              <a:r>
                <a:rPr lang="en-US" i="1" dirty="0" smtClean="0"/>
                <a:t>Microwave</a:t>
              </a:r>
              <a:r>
                <a:rPr lang="en-US" dirty="0" smtClean="0"/>
                <a:t>, 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62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Writing a Handler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 descr="examples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b="11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40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Adding a GUI Element</a:t>
            </a:r>
            <a:endParaRPr lang="en-US" dirty="0"/>
          </a:p>
        </p:txBody>
      </p:sp>
      <p:pic>
        <p:nvPicPr>
          <p:cNvPr id="6" name="Content Placeholder 5" descr="examples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b="1174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0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5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149" y="1223957"/>
            <a:ext cx="7799364" cy="58529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501" y="1101565"/>
            <a:ext cx="8019313" cy="45898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778" y="6659099"/>
            <a:ext cx="8019313" cy="45898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/ Goal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 Design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Demonstration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995" y="1600200"/>
            <a:ext cx="840182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good are SNL recognition rates?</a:t>
            </a:r>
          </a:p>
          <a:p>
            <a:r>
              <a:rPr lang="en-US" dirty="0" smtClean="0"/>
              <a:t>How does performance scale with commands?</a:t>
            </a:r>
          </a:p>
          <a:p>
            <a:r>
              <a:rPr lang="en-US" dirty="0" smtClean="0"/>
              <a:t>How do design decisions impact recognition?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practical is on-phone implementation?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is the developer experience?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Dataset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509071"/>
              </p:ext>
            </p:extLst>
          </p:nvPr>
        </p:nvGraphicFramePr>
        <p:xfrm>
          <a:off x="230395" y="1600200"/>
          <a:ext cx="869315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661"/>
                <a:gridCol w="3256925"/>
                <a:gridCol w="43285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Intent &amp; Slots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FindTime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time is it?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FindDate</a:t>
                      </a:r>
                      <a:r>
                        <a:rPr lang="en-US" dirty="0" smtClean="0"/>
                        <a:t>(day)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the date today?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Calendar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CheckNextMtg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my next meeting?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FindNextBus</a:t>
                      </a:r>
                      <a:r>
                        <a:rPr lang="en-US" dirty="0" smtClean="0"/>
                        <a:t>(route,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is the next 20 to Seattle?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FindStockPrice</a:t>
                      </a:r>
                      <a:r>
                        <a:rPr lang="en-US" dirty="0" smtClean="0"/>
                        <a:t>(company)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is Microsoft stock?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CaculateTip</a:t>
                      </a:r>
                      <a:r>
                        <a:rPr lang="en-US" dirty="0" smtClean="0"/>
                        <a:t>(Money,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NumPeople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is the tip for $20 for three people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Condition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FindWeather</a:t>
                      </a:r>
                      <a:r>
                        <a:rPr lang="en-US" dirty="0" smtClean="0"/>
                        <a:t>(day)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is the weather tomorrow?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FindOfficeLocation</a:t>
                      </a:r>
                      <a:r>
                        <a:rPr lang="en-US" dirty="0" smtClean="0"/>
                        <a:t>(person)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is the Janet Smith’s office?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FindGroup</a:t>
                      </a:r>
                      <a:r>
                        <a:rPr lang="en-US" dirty="0" smtClean="0"/>
                        <a:t>(person)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group does </a:t>
                      </a:r>
                      <a:r>
                        <a:rPr lang="en-US" dirty="0" err="1" smtClean="0"/>
                        <a:t>Matthai</a:t>
                      </a:r>
                      <a:r>
                        <a:rPr lang="en-US" baseline="0" dirty="0" smtClean="0"/>
                        <a:t> work in?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37681" y="5475602"/>
            <a:ext cx="6590599" cy="830997"/>
            <a:chOff x="2323981" y="5553563"/>
            <a:chExt cx="6590599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2323981" y="5577202"/>
              <a:ext cx="800219" cy="446496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3199" y="5553563"/>
              <a:ext cx="62513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Across 27 different commands, </a:t>
              </a:r>
            </a:p>
            <a:p>
              <a:r>
                <a:rPr lang="en-US" sz="2400" dirty="0" smtClean="0"/>
                <a:t>collected 1612 paraphrases, 3505 audio samples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71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Dataset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0706" y="1799377"/>
            <a:ext cx="24652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0706" y="1799377"/>
            <a:ext cx="237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Seed</a:t>
            </a:r>
          </a:p>
          <a:p>
            <a:r>
              <a:rPr lang="en-US" sz="2000" dirty="0" smtClean="0"/>
              <a:t>5 paraphrases/intent</a:t>
            </a:r>
          </a:p>
          <a:p>
            <a:r>
              <a:rPr lang="en-US" sz="2000" dirty="0" smtClean="0"/>
              <a:t>By authors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74353" y="1799377"/>
            <a:ext cx="1045882" cy="74705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0471" y="2522990"/>
            <a:ext cx="1918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Amplify via</a:t>
            </a:r>
          </a:p>
          <a:p>
            <a:r>
              <a:rPr lang="en-US" sz="2000" dirty="0" smtClean="0"/>
              <a:t>Crowdsourcing</a:t>
            </a:r>
          </a:p>
          <a:p>
            <a:r>
              <a:rPr lang="en-US" sz="2000" dirty="0" smtClean="0"/>
              <a:t>$.03/paraphrase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576047" y="1798895"/>
            <a:ext cx="26371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76047" y="1798895"/>
            <a:ext cx="2637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Crowd</a:t>
            </a:r>
          </a:p>
          <a:p>
            <a:r>
              <a:rPr lang="en-US" sz="2000" dirty="0" smtClean="0"/>
              <a:t>~60 paraphrases/intent</a:t>
            </a:r>
          </a:p>
          <a:p>
            <a:r>
              <a:rPr lang="en-US" sz="2000" dirty="0" smtClean="0"/>
              <a:t>By Crowd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0706" y="4387188"/>
            <a:ext cx="24652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0706" y="4387188"/>
            <a:ext cx="2367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Audio</a:t>
            </a:r>
          </a:p>
          <a:p>
            <a:r>
              <a:rPr lang="en-US" sz="2000" dirty="0" smtClean="0"/>
              <a:t>130 utterance/intent</a:t>
            </a:r>
          </a:p>
          <a:p>
            <a:r>
              <a:rPr lang="en-US" sz="2000" dirty="0" smtClean="0"/>
              <a:t>By 20 subjects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66588" y="3884704"/>
            <a:ext cx="7515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90471" y="4327424"/>
            <a:ext cx="4371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Asking “What would you say to the phone to </a:t>
            </a:r>
          </a:p>
          <a:p>
            <a:r>
              <a:rPr lang="en-US" dirty="0" smtClean="0"/>
              <a:t>do the described task” with an example</a:t>
            </a:r>
            <a:endParaRPr lang="en-US" dirty="0"/>
          </a:p>
        </p:txBody>
      </p:sp>
      <p:pic>
        <p:nvPicPr>
          <p:cNvPr id="17" name="13-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4400" y="5013738"/>
            <a:ext cx="609600" cy="609600"/>
          </a:xfrm>
          <a:prstGeom prst="rect">
            <a:avLst/>
          </a:prstGeom>
        </p:spPr>
      </p:pic>
      <p:pic>
        <p:nvPicPr>
          <p:cNvPr id="18" name="17-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38600" y="5013738"/>
            <a:ext cx="609600" cy="609600"/>
          </a:xfrm>
          <a:prstGeom prst="rect">
            <a:avLst/>
          </a:prstGeom>
        </p:spPr>
      </p:pic>
      <p:pic>
        <p:nvPicPr>
          <p:cNvPr id="19" name="24-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5013738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1647" y="3292879"/>
            <a:ext cx="119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Training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588" y="3879464"/>
            <a:ext cx="1086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Testing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0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Recognition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27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50097" y="1383480"/>
            <a:ext cx="8229600" cy="4782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Absolute recognition rate is good (</a:t>
            </a:r>
            <a:r>
              <a:rPr lang="en-US" dirty="0" err="1" smtClean="0"/>
              <a:t>avg</a:t>
            </a:r>
            <a:r>
              <a:rPr lang="en-US" dirty="0" smtClean="0"/>
              <a:t>: 85%, </a:t>
            </a:r>
            <a:r>
              <a:rPr lang="en-US" dirty="0" err="1" smtClean="0"/>
              <a:t>std</a:t>
            </a:r>
            <a:r>
              <a:rPr lang="en-US" dirty="0" smtClean="0"/>
              <a:t>: 7%) </a:t>
            </a:r>
          </a:p>
          <a:p>
            <a:r>
              <a:rPr lang="en-US" dirty="0" smtClean="0"/>
              <a:t>Significant relative improvement from Seed (69%)</a:t>
            </a:r>
          </a:p>
          <a:p>
            <a:pPr lvl="1"/>
            <a:endParaRPr lang="en-US" dirty="0"/>
          </a:p>
        </p:txBody>
      </p:sp>
      <p:pic>
        <p:nvPicPr>
          <p:cNvPr id="13" name="Content Placeholder 12" descr="firs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03" b="-30503"/>
          <a:stretch>
            <a:fillRect/>
          </a:stretch>
        </p:blipFill>
        <p:spPr>
          <a:xfrm>
            <a:off x="1" y="745426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281474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Scales Well with </a:t>
            </a:r>
            <a:br>
              <a:rPr lang="en-US" dirty="0" smtClean="0"/>
            </a:br>
            <a:r>
              <a:rPr lang="en-US" dirty="0" smtClean="0"/>
              <a:t>Number of Commands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28</a:t>
            </a:fld>
            <a:endParaRPr lang="en-US"/>
          </a:p>
        </p:txBody>
      </p:sp>
      <p:pic>
        <p:nvPicPr>
          <p:cNvPr id="7" name="Content Placeholder 6" descr="scatte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8" r="-4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613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 Decisions Impact Recognition Rates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more exhaustive paraphrasing the better: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Statistical model improves recognition rate by </a:t>
            </a:r>
            <a:r>
              <a:rPr lang="en-US" b="1" dirty="0" smtClean="0"/>
              <a:t>16%</a:t>
            </a:r>
            <a:r>
              <a:rPr lang="en-US" dirty="0" smtClean="0"/>
              <a:t> vs. deterministic model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413881"/>
              </p:ext>
            </p:extLst>
          </p:nvPr>
        </p:nvGraphicFramePr>
        <p:xfrm>
          <a:off x="1961324" y="2296459"/>
          <a:ext cx="4779682" cy="290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8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Keyphrases</a:t>
            </a:r>
            <a:r>
              <a:rPr lang="en-US" dirty="0" smtClean="0"/>
              <a:t> Don’t Scale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9779" y="1727824"/>
            <a:ext cx="166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time is it?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9309" y="3312653"/>
            <a:ext cx="800219" cy="44649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3558" y="5541073"/>
            <a:ext cx="524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</a:t>
            </a:r>
            <a:r>
              <a:rPr lang="en-US" sz="3200" b="1" dirty="0" smtClean="0"/>
              <a:t> Spoken Natural Language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52477" y="1733048"/>
            <a:ext cx="856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52477" y="2254780"/>
            <a:ext cx="856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9779" y="2249556"/>
            <a:ext cx="19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bus to Seattle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2477" y="2776512"/>
            <a:ext cx="8568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9779" y="277128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Tomorrow’s weather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47607"/>
          <a:stretch/>
        </p:blipFill>
        <p:spPr>
          <a:xfrm>
            <a:off x="5648634" y="1669741"/>
            <a:ext cx="1809132" cy="15827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52477" y="3877480"/>
            <a:ext cx="1291341" cy="374556"/>
            <a:chOff x="1652477" y="4062104"/>
            <a:chExt cx="1291341" cy="374556"/>
          </a:xfrm>
        </p:grpSpPr>
        <p:sp>
          <p:nvSpPr>
            <p:cNvPr id="19" name="TextBox 18"/>
            <p:cNvSpPr txBox="1"/>
            <p:nvPr/>
          </p:nvSpPr>
          <p:spPr>
            <a:xfrm>
              <a:off x="1652477" y="4067328"/>
              <a:ext cx="8568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App50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9779" y="4062104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52477" y="3872256"/>
            <a:ext cx="6889681" cy="810260"/>
            <a:chOff x="1652477" y="3562070"/>
            <a:chExt cx="6889681" cy="810260"/>
          </a:xfrm>
        </p:grpSpPr>
        <p:grpSp>
          <p:nvGrpSpPr>
            <p:cNvPr id="6" name="Group 5"/>
            <p:cNvGrpSpPr/>
            <p:nvPr/>
          </p:nvGrpSpPr>
          <p:grpSpPr>
            <a:xfrm>
              <a:off x="1652477" y="3562070"/>
              <a:ext cx="6889681" cy="374556"/>
              <a:chOff x="1652477" y="3562070"/>
              <a:chExt cx="6889681" cy="37455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652477" y="3567294"/>
                <a:ext cx="85683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App26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99779" y="3562070"/>
                <a:ext cx="25989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When is the next meeting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22294" y="3567294"/>
                <a:ext cx="3219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“</a:t>
                </a:r>
                <a:r>
                  <a:rPr lang="en-US" b="1" i="1" dirty="0" smtClean="0"/>
                  <a:t>What time</a:t>
                </a:r>
                <a:r>
                  <a:rPr lang="en-US" dirty="0" smtClean="0"/>
                  <a:t> is the next meeting”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509309" y="3925834"/>
              <a:ext cx="800219" cy="446496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</p:grpSp>
      <p:sp>
        <p:nvSpPr>
          <p:cNvPr id="26" name="Explosion 1 25"/>
          <p:cNvSpPr/>
          <p:nvPr/>
        </p:nvSpPr>
        <p:spPr>
          <a:xfrm>
            <a:off x="2199299" y="1786970"/>
            <a:ext cx="5245892" cy="317186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Keyphrase</a:t>
            </a:r>
            <a:r>
              <a:rPr lang="en-US" sz="3200" b="1" dirty="0" smtClean="0"/>
              <a:t> Hell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518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935E-7 -3.70199E-7 L 1.45935E-7 0.1242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Running on Mobiles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712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NLify</a:t>
            </a:r>
            <a:r>
              <a:rPr lang="en-US" dirty="0" smtClean="0"/>
              <a:t> is competitive with a large vocabulary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Memory usage is acceptable: maximum memory for 27 intents was 32M</a:t>
            </a:r>
          </a:p>
          <a:p>
            <a:r>
              <a:rPr lang="en-US" dirty="0" smtClean="0"/>
              <a:t>Power consumption very close to listening loop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32" y="2169915"/>
            <a:ext cx="4600153" cy="2347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9985" y="2225937"/>
            <a:ext cx="14029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[Average]</a:t>
            </a:r>
          </a:p>
          <a:p>
            <a:r>
              <a:rPr lang="en-US" sz="2400" dirty="0" smtClean="0"/>
              <a:t>SLM: 85%</a:t>
            </a:r>
          </a:p>
          <a:p>
            <a:r>
              <a:rPr lang="en-US" sz="2400" dirty="0" smtClean="0"/>
              <a:t>LV: 80%</a:t>
            </a:r>
          </a:p>
        </p:txBody>
      </p:sp>
    </p:spTree>
    <p:extLst>
      <p:ext uri="{BB962C8B-B14F-4D97-AF65-F5344CB8AC3E}">
        <p14:creationId xmlns:p14="http://schemas.microsoft.com/office/powerpoint/2010/main" val="377922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Study w/ 5 </a:t>
            </a:r>
            <a:r>
              <a:rPr lang="en-US" dirty="0" err="1" smtClean="0"/>
              <a:t>Devs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8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Asked to add </a:t>
            </a:r>
            <a:r>
              <a:rPr lang="en-US" dirty="0" err="1" smtClean="0"/>
              <a:t>Nlify</a:t>
            </a:r>
            <a:r>
              <a:rPr lang="en-US" dirty="0" smtClean="0"/>
              <a:t> into the existing programs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4630"/>
              </p:ext>
            </p:extLst>
          </p:nvPr>
        </p:nvGraphicFramePr>
        <p:xfrm>
          <a:off x="887298" y="2328240"/>
          <a:ext cx="7355785" cy="2763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2458"/>
                <a:gridCol w="2991378"/>
                <a:gridCol w="931076"/>
                <a:gridCol w="9108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commands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</a:p>
                    <a:p>
                      <a:r>
                        <a:rPr lang="en-US" baseline="0" dirty="0" smtClean="0"/>
                        <a:t>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Taken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a</a:t>
                      </a:r>
                      <a:r>
                        <a:rPr lang="en-US" baseline="0" dirty="0" smtClean="0"/>
                        <a:t> night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“turn off the light”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 sentiment on 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“review this”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Query,</a:t>
                      </a:r>
                      <a:r>
                        <a:rPr lang="en-US" baseline="0" dirty="0" smtClean="0"/>
                        <a:t> control location disclosure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“where is Alice?”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</a:t>
                      </a:r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 weather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“weather tomorrow?”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 bus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“when is next 545 to Seattle?”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1312" y="5191352"/>
            <a:ext cx="80768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(+) How well did </a:t>
            </a:r>
            <a:r>
              <a:rPr lang="en-US" sz="2400" dirty="0" err="1"/>
              <a:t>NLify’s</a:t>
            </a:r>
            <a:r>
              <a:rPr lang="en-US" sz="2400" dirty="0"/>
              <a:t> capabilities match your needs?</a:t>
            </a:r>
          </a:p>
          <a:p>
            <a:r>
              <a:rPr lang="en-US" sz="2400" dirty="0"/>
              <a:t>(-) Did the cost/benefit of </a:t>
            </a:r>
            <a:r>
              <a:rPr lang="en-US" sz="2400" dirty="0" err="1"/>
              <a:t>Nlify</a:t>
            </a:r>
            <a:r>
              <a:rPr lang="en-US" sz="2400" dirty="0"/>
              <a:t> scale?</a:t>
            </a:r>
          </a:p>
          <a:p>
            <a:r>
              <a:rPr lang="en-US" sz="2400" dirty="0"/>
              <a:t>(-) How long do you think you can afford to wait </a:t>
            </a:r>
            <a:r>
              <a:rPr lang="en-US" sz="2400" dirty="0" smtClean="0"/>
              <a:t>crowdsourcing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615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48" y="1600200"/>
            <a:ext cx="840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Wingdings"/>
              </a:rPr>
              <a:t>It is feasible to build mobile SNL systems, where:</a:t>
            </a:r>
          </a:p>
          <a:p>
            <a:r>
              <a:rPr lang="en-US" dirty="0" smtClean="0">
                <a:sym typeface="Wingdings"/>
              </a:rPr>
              <a:t>Developers are not SNL experts</a:t>
            </a:r>
          </a:p>
          <a:p>
            <a:r>
              <a:rPr lang="en-US" dirty="0" smtClean="0">
                <a:sym typeface="Wingdings"/>
              </a:rPr>
              <a:t>Applications are developed independently</a:t>
            </a:r>
          </a:p>
          <a:p>
            <a:r>
              <a:rPr lang="en-US" dirty="0" smtClean="0">
                <a:sym typeface="Wingdings"/>
              </a:rPr>
              <a:t>All UI processing happens on the phone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ym typeface="Wingdings"/>
              </a:rPr>
              <a:t>Fast, compact, automatically generated models enabled by exhaustive paraphrasing are the key.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Data and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 err="1" smtClean="0"/>
              <a:t>Matthai’s</a:t>
            </a:r>
            <a:r>
              <a:rPr lang="en-US" dirty="0" smtClean="0"/>
              <a:t> Homepage.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http://</a:t>
            </a:r>
            <a:r>
              <a:rPr lang="en-US" sz="2400" dirty="0" err="1"/>
              <a:t>research.microsoft.com</a:t>
            </a:r>
            <a:r>
              <a:rPr lang="en-US" sz="2400" dirty="0"/>
              <a:t>/en-us/people/</a:t>
            </a:r>
            <a:r>
              <a:rPr lang="en-US" sz="2400" dirty="0" err="1"/>
              <a:t>matthaip</a:t>
            </a:r>
            <a:r>
              <a:rPr lang="en-US" sz="2400" dirty="0"/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 e-mail the authors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On/after October 1.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Spoken Natural Language (SNL) Today: First-party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9" y="2725109"/>
            <a:ext cx="12192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400" y="2387036"/>
            <a:ext cx="1585711" cy="15905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41167" y="2092950"/>
            <a:ext cx="2029497" cy="827128"/>
            <a:chOff x="1141167" y="2092950"/>
            <a:chExt cx="2029497" cy="8271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01338" y="2920078"/>
              <a:ext cx="9226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41167" y="2092950"/>
              <a:ext cx="2029497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“Hey, </a:t>
              </a:r>
              <a:r>
                <a:rPr lang="en-US" sz="2000" dirty="0" err="1" smtClean="0"/>
                <a:t>Siri</a:t>
              </a:r>
              <a:r>
                <a:rPr lang="en-US" sz="2000" dirty="0" smtClean="0"/>
                <a:t>. </a:t>
              </a:r>
              <a:endParaRPr lang="en-US" sz="2000" dirty="0"/>
            </a:p>
            <a:p>
              <a:r>
                <a:rPr lang="en-US" sz="2000" dirty="0" smtClean="0"/>
                <a:t>Do you love me?”</a:t>
              </a:r>
              <a:endParaRPr lang="en-US" sz="2000" dirty="0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7916" y="4559400"/>
            <a:ext cx="59069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Personal assistant model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Large speech engine  (20-600GB)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Experts mapping speech to a few domains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30156" y="1432938"/>
            <a:ext cx="5152651" cy="3325206"/>
            <a:chOff x="4930156" y="1432938"/>
            <a:chExt cx="5152651" cy="3325206"/>
          </a:xfrm>
        </p:grpSpPr>
        <p:sp>
          <p:nvSpPr>
            <p:cNvPr id="15" name="Cloud 14"/>
            <p:cNvSpPr/>
            <p:nvPr/>
          </p:nvSpPr>
          <p:spPr>
            <a:xfrm>
              <a:off x="4930156" y="1432938"/>
              <a:ext cx="5152651" cy="332520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00734" y="2443828"/>
              <a:ext cx="957710" cy="1084259"/>
              <a:chOff x="5123294" y="2443828"/>
              <a:chExt cx="957710" cy="108425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3294" y="2443828"/>
                <a:ext cx="698500" cy="9525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2504" y="2575587"/>
                <a:ext cx="698500" cy="952500"/>
              </a:xfrm>
              <a:prstGeom prst="rect">
                <a:avLst/>
              </a:prstGeom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6651451" y="2279755"/>
              <a:ext cx="1761453" cy="7528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Speech Recognition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51451" y="3436293"/>
              <a:ext cx="1761453" cy="726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Language</a:t>
              </a:r>
            </a:p>
            <a:p>
              <a:pPr algn="ctr"/>
              <a:r>
                <a:rPr lang="en-US" sz="2000" dirty="0" smtClean="0"/>
                <a:t>Processing</a:t>
              </a:r>
              <a:endParaRPr lang="en-US" sz="2000" dirty="0"/>
            </a:p>
          </p:txBody>
        </p:sp>
        <p:cxnSp>
          <p:nvCxnSpPr>
            <p:cNvPr id="30" name="Straight Arrow Connector 29"/>
            <p:cNvCxnSpPr>
              <a:endCxn id="28" idx="1"/>
            </p:cNvCxnSpPr>
            <p:nvPr/>
          </p:nvCxnSpPr>
          <p:spPr>
            <a:xfrm flipV="1">
              <a:off x="6158444" y="2656174"/>
              <a:ext cx="493007" cy="3764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073148" y="3032592"/>
              <a:ext cx="0" cy="403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137723" y="3032592"/>
              <a:ext cx="1934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Text: “Hey </a:t>
              </a:r>
              <a:r>
                <a:rPr lang="en-US" sz="2000" dirty="0" err="1" smtClean="0"/>
                <a:t>Siri</a:t>
              </a:r>
              <a:r>
                <a:rPr lang="en-US" sz="2000" dirty="0" smtClean="0"/>
                <a:t>…”</a:t>
              </a:r>
              <a:endParaRPr lang="en-US" sz="2000" dirty="0"/>
            </a:p>
          </p:txBody>
        </p:sp>
        <p:cxnSp>
          <p:nvCxnSpPr>
            <p:cNvPr id="39" name="Straight Arrow Connector 38"/>
            <p:cNvCxnSpPr>
              <a:stCxn id="29" idx="1"/>
              <a:endCxn id="18" idx="3"/>
            </p:cNvCxnSpPr>
            <p:nvPr/>
          </p:nvCxnSpPr>
          <p:spPr>
            <a:xfrm flipH="1" flipV="1">
              <a:off x="6158444" y="3051837"/>
              <a:ext cx="493007" cy="7477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079146" y="3308782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23575" y="2207659"/>
            <a:ext cx="846183" cy="833866"/>
            <a:chOff x="4277111" y="2207659"/>
            <a:chExt cx="846183" cy="8338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9428" y="2207659"/>
              <a:ext cx="833866" cy="83386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4277111" y="2920078"/>
              <a:ext cx="8461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41167" y="3182309"/>
            <a:ext cx="4015643" cy="607388"/>
            <a:chOff x="1141167" y="3182309"/>
            <a:chExt cx="4015643" cy="607388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277111" y="3182309"/>
              <a:ext cx="8461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601338" y="3182309"/>
              <a:ext cx="9369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141167" y="3328032"/>
              <a:ext cx="4015643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“I’m not allowed, Seungyeop”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996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NLify</a:t>
            </a:r>
            <a:r>
              <a:rPr lang="en-US" dirty="0" smtClean="0"/>
              <a:t>: Scaling Spoken NL Interfaces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4983" y="1676400"/>
            <a:ext cx="3429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party app (e.g., Xbox, </a:t>
            </a:r>
            <a:r>
              <a:rPr lang="en-US" dirty="0" err="1" smtClean="0">
                <a:solidFill>
                  <a:schemeClr val="tx1"/>
                </a:solidFill>
              </a:rPr>
              <a:t>Siri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multiple PhDs, 10s of developers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983" y="3352800"/>
            <a:ext cx="3429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party app  (e.g., intuit, </a:t>
            </a:r>
            <a:r>
              <a:rPr lang="en-US" dirty="0" err="1" smtClean="0">
                <a:solidFill>
                  <a:srgbClr val="000000"/>
                </a:solidFill>
              </a:rPr>
              <a:t>spotify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0 PhDs, 1-3 developers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983" y="5029200"/>
            <a:ext cx="3429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nd-user macro (e.g., ifttt.com)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0 PhDs, 0 developers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72183" y="1676400"/>
            <a:ext cx="0" cy="43434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76983" y="1905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76983" y="351686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76983" y="52694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4583" y="1295400"/>
            <a:ext cx="7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apps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59203" y="3352800"/>
            <a:ext cx="3886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62" y="1600200"/>
            <a:ext cx="8690902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Make </a:t>
            </a:r>
          </a:p>
          <a:p>
            <a:pPr marL="0" indent="0" algn="ctr">
              <a:buNone/>
            </a:pPr>
            <a:r>
              <a:rPr lang="en-US" dirty="0" smtClean="0"/>
              <a:t>programming </a:t>
            </a:r>
            <a:r>
              <a:rPr lang="en-US" b="1" dirty="0" smtClean="0"/>
              <a:t>spoken </a:t>
            </a:r>
            <a:r>
              <a:rPr lang="en-US" b="1" dirty="0"/>
              <a:t>natural language </a:t>
            </a:r>
            <a:r>
              <a:rPr lang="en-US" b="1" dirty="0" smtClean="0"/>
              <a:t>interfaces </a:t>
            </a:r>
          </a:p>
          <a:p>
            <a:pPr marL="0" indent="0" algn="ctr">
              <a:buNone/>
            </a:pPr>
            <a:r>
              <a:rPr lang="en-US" dirty="0" smtClean="0"/>
              <a:t>as easy and robust as </a:t>
            </a:r>
          </a:p>
          <a:p>
            <a:pPr marL="0" indent="0" algn="ctr">
              <a:buNone/>
            </a:pPr>
            <a:r>
              <a:rPr lang="en-US" dirty="0" smtClean="0"/>
              <a:t>programming</a:t>
            </a:r>
            <a:r>
              <a:rPr lang="en-US" b="1" dirty="0" smtClean="0"/>
              <a:t> graphical user interfaces</a:t>
            </a:r>
          </a:p>
          <a:p>
            <a:pPr algn="ctr"/>
            <a:endParaRPr lang="en-US" dirty="0">
              <a:sym typeface="Wingdings"/>
            </a:endParaRP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/ Goal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3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Developers are not SNL experts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Applications are developed independently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Cloud-based SNL does not scale as UI </a:t>
            </a:r>
          </a:p>
          <a:p>
            <a:pPr lvl="1"/>
            <a:r>
              <a:rPr lang="en-US" dirty="0" smtClean="0">
                <a:sym typeface="Wingdings"/>
              </a:rPr>
              <a:t>UI capability must not rely on connectivity</a:t>
            </a:r>
          </a:p>
          <a:p>
            <a:pPr lvl="1"/>
            <a:r>
              <a:rPr lang="en-US" dirty="0" smtClean="0">
                <a:sym typeface="Wingdings"/>
              </a:rPr>
              <a:t>UI events must have minimal cost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4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GUIs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Ubicomp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C515-C4C6-DA4A-A011-217714BDFCB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70633"/>
            <a:ext cx="8877300" cy="422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023524"/>
            <a:ext cx="3256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Intuitive definition of UI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09628" y="4174808"/>
            <a:ext cx="643894" cy="1967345"/>
          </a:xfrm>
          <a:custGeom>
            <a:avLst/>
            <a:gdLst>
              <a:gd name="connsiteX0" fmla="*/ 23352 w 643894"/>
              <a:gd name="connsiteY0" fmla="*/ 1967345 h 1967345"/>
              <a:gd name="connsiteX1" fmla="*/ 9497 w 643894"/>
              <a:gd name="connsiteY1" fmla="*/ 1676400 h 1967345"/>
              <a:gd name="connsiteX2" fmla="*/ 148042 w 643894"/>
              <a:gd name="connsiteY2" fmla="*/ 900545 h 1967345"/>
              <a:gd name="connsiteX3" fmla="*/ 619097 w 643894"/>
              <a:gd name="connsiteY3" fmla="*/ 1219200 h 1967345"/>
              <a:gd name="connsiteX4" fmla="*/ 535970 w 643894"/>
              <a:gd name="connsiteY4" fmla="*/ 0 h 19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94" h="1967345">
                <a:moveTo>
                  <a:pt x="23352" y="1967345"/>
                </a:moveTo>
                <a:cubicBezTo>
                  <a:pt x="6033" y="1910772"/>
                  <a:pt x="-11285" y="1854200"/>
                  <a:pt x="9497" y="1676400"/>
                </a:cubicBezTo>
                <a:cubicBezTo>
                  <a:pt x="30279" y="1498600"/>
                  <a:pt x="46442" y="976745"/>
                  <a:pt x="148042" y="900545"/>
                </a:cubicBezTo>
                <a:cubicBezTo>
                  <a:pt x="249642" y="824345"/>
                  <a:pt x="554442" y="1369291"/>
                  <a:pt x="619097" y="1219200"/>
                </a:cubicBezTo>
                <a:cubicBezTo>
                  <a:pt x="683752" y="1069109"/>
                  <a:pt x="609861" y="534554"/>
                  <a:pt x="53597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1578" y="6038824"/>
            <a:ext cx="311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dirty="0" smtClean="0">
                <a:solidFill>
                  <a:srgbClr val="0000FF"/>
                </a:solidFill>
              </a:rPr>
              <a:t>andler linking to code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45642" y="4327208"/>
            <a:ext cx="643894" cy="1814945"/>
          </a:xfrm>
          <a:custGeom>
            <a:avLst/>
            <a:gdLst>
              <a:gd name="connsiteX0" fmla="*/ 23352 w 643894"/>
              <a:gd name="connsiteY0" fmla="*/ 1967345 h 1967345"/>
              <a:gd name="connsiteX1" fmla="*/ 9497 w 643894"/>
              <a:gd name="connsiteY1" fmla="*/ 1676400 h 1967345"/>
              <a:gd name="connsiteX2" fmla="*/ 148042 w 643894"/>
              <a:gd name="connsiteY2" fmla="*/ 900545 h 1967345"/>
              <a:gd name="connsiteX3" fmla="*/ 619097 w 643894"/>
              <a:gd name="connsiteY3" fmla="*/ 1219200 h 1967345"/>
              <a:gd name="connsiteX4" fmla="*/ 535970 w 643894"/>
              <a:gd name="connsiteY4" fmla="*/ 0 h 19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94" h="1967345">
                <a:moveTo>
                  <a:pt x="23352" y="1967345"/>
                </a:moveTo>
                <a:cubicBezTo>
                  <a:pt x="6033" y="1910772"/>
                  <a:pt x="-11285" y="1854200"/>
                  <a:pt x="9497" y="1676400"/>
                </a:cubicBezTo>
                <a:cubicBezTo>
                  <a:pt x="30279" y="1498600"/>
                  <a:pt x="46442" y="976745"/>
                  <a:pt x="148042" y="900545"/>
                </a:cubicBezTo>
                <a:cubicBezTo>
                  <a:pt x="249642" y="824345"/>
                  <a:pt x="554442" y="1369291"/>
                  <a:pt x="619097" y="1219200"/>
                </a:cubicBezTo>
                <a:cubicBezTo>
                  <a:pt x="683752" y="1069109"/>
                  <a:pt x="609861" y="534554"/>
                  <a:pt x="53597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16759</TotalTime>
  <Words>1600</Words>
  <Application>Microsoft Macintosh PowerPoint</Application>
  <PresentationFormat>On-screen Show (4:3)</PresentationFormat>
  <Paragraphs>485</Paragraphs>
  <Slides>33</Slides>
  <Notes>33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NLify  Lightweight Spoken Natural Language Interfaces  via Exhaustive Paraphrasing</vt:lpstr>
      <vt:lpstr>Speech-Based UIs are Here</vt:lpstr>
      <vt:lpstr>Keyphrases Don’t Scale</vt:lpstr>
      <vt:lpstr>Spoken Natural Language (SNL) Today: First-party Applications</vt:lpstr>
      <vt:lpstr>NLify: Scaling Spoken NL Interfaces</vt:lpstr>
      <vt:lpstr>Goal</vt:lpstr>
      <vt:lpstr>Outline</vt:lpstr>
      <vt:lpstr>Challenges</vt:lpstr>
      <vt:lpstr>Specifying GUIs</vt:lpstr>
      <vt:lpstr>Specifying Spoken Keyphrase UIs</vt:lpstr>
      <vt:lpstr>PowerPoint Presentation</vt:lpstr>
      <vt:lpstr>PowerPoint Presentation</vt:lpstr>
      <vt:lpstr>Specifying SNL Systems</vt:lpstr>
      <vt:lpstr>Exhaustive Paraphrasing by  Automated Crowdsourcing</vt:lpstr>
      <vt:lpstr>PowerPoint Presentation</vt:lpstr>
      <vt:lpstr>PowerPoint Presentation</vt:lpstr>
      <vt:lpstr>Outline</vt:lpstr>
      <vt:lpstr>1. Add NLify DLL</vt:lpstr>
      <vt:lpstr>2. Providing Examples</vt:lpstr>
      <vt:lpstr>3. Writing a Handler</vt:lpstr>
      <vt:lpstr>4. Adding a GUI Element</vt:lpstr>
      <vt:lpstr>Enjoy </vt:lpstr>
      <vt:lpstr>Outline</vt:lpstr>
      <vt:lpstr>Evaluation</vt:lpstr>
      <vt:lpstr>Evaluation Dataset</vt:lpstr>
      <vt:lpstr>Evaluation Dataset</vt:lpstr>
      <vt:lpstr>Overall Recognition Performance</vt:lpstr>
      <vt:lpstr>Performance Scales Well with  Number of Commands </vt:lpstr>
      <vt:lpstr>Design Decisions Impact Recognition Rates</vt:lpstr>
      <vt:lpstr>Feasibility of Running on Mobiles</vt:lpstr>
      <vt:lpstr>Developer Study w/ 5 Devs</vt:lpstr>
      <vt:lpstr>Conclusions</vt:lpstr>
      <vt:lpstr>For Data and Code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Seungyeop Han</dc:creator>
  <cp:lastModifiedBy>Seungyeop Han</cp:lastModifiedBy>
  <cp:revision>529</cp:revision>
  <dcterms:created xsi:type="dcterms:W3CDTF">2013-08-06T22:55:16Z</dcterms:created>
  <dcterms:modified xsi:type="dcterms:W3CDTF">2013-09-11T13:20:16Z</dcterms:modified>
</cp:coreProperties>
</file>